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8" r:id="rId12"/>
    <p:sldId id="499" r:id="rId13"/>
    <p:sldId id="497" r:id="rId14"/>
    <p:sldId id="500" r:id="rId15"/>
    <p:sldId id="503" r:id="rId16"/>
    <p:sldId id="501" r:id="rId17"/>
    <p:sldId id="502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337" r:id="rId35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1966450" y="1677372"/>
            <a:ext cx="596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Ligações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MIT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1071154" y="737508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 </a:t>
            </a:r>
            <a:r>
              <a:rPr lang="pt-BR" altLang="pt-BR" sz="2400"/>
              <a:t>LIGAÇÃO MOTOR DE 12 PONTAS 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42" y="2466296"/>
            <a:ext cx="5486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898634" y="1555864"/>
            <a:ext cx="7704137" cy="677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PT" sz="2000" dirty="0"/>
              <a:t>Fechamento Duplo </a:t>
            </a:r>
            <a:r>
              <a:rPr lang="en-US" altLang="pt-PT" sz="2000" dirty="0" smtClean="0"/>
              <a:t>Triângulo/Delta: </a:t>
            </a:r>
            <a:endParaRPr lang="en-US" altLang="pt-PT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pt-PT" sz="1800" dirty="0"/>
          </a:p>
        </p:txBody>
      </p:sp>
    </p:spTree>
    <p:extLst>
      <p:ext uri="{BB962C8B-B14F-4D97-AF65-F5344CB8AC3E}">
        <p14:creationId xmlns:p14="http://schemas.microsoft.com/office/powerpoint/2010/main" val="34005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0" y="476250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    </a:t>
            </a:r>
            <a:r>
              <a:rPr lang="pt-BR" altLang="pt-BR" sz="2400"/>
              <a:t>LIGAÇÃO MOTOR DE 12 PONTAS  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900113" y="1196975"/>
            <a:ext cx="7704137" cy="6778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PT" sz="2000" dirty="0"/>
              <a:t>Fechamento Duplo Estrela: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pt-PT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31527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395288" y="4941888"/>
            <a:ext cx="8569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PT" sz="1800"/>
              <a:t>Com a Tensão de Linha de 380V representadas em R, S e T temos, respectivamente, as Tensões de Fase de 220V em cada uma das bobinas, sendo que:</a:t>
            </a:r>
            <a:endParaRPr lang="en-US" altLang="pt-PT" sz="1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062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548640" y="828947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/>
              <a:t>LIGAÇÃO MOTOR DE 12 PONTAS  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159828" y="1910035"/>
            <a:ext cx="583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PT" sz="2000" dirty="0"/>
              <a:t>Fechamento Triângulo</a:t>
            </a:r>
            <a:r>
              <a:rPr lang="en-US" altLang="pt-PT" sz="1800" b="1" dirty="0"/>
              <a:t>:</a:t>
            </a:r>
            <a:endParaRPr lang="en-US" altLang="pt-PT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90" y="2702197"/>
            <a:ext cx="4914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522514" y="541564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/>
              <a:t>LIGAÇÃO MOTOR DE 12 PONTAS  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133702" y="1262289"/>
            <a:ext cx="583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PT" sz="2000"/>
              <a:t>Fechamento Estrela: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02" y="1630589"/>
            <a:ext cx="371633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773339" y="4835752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PT" sz="1800"/>
              <a:t>Os conjuntos de bobinas são associados em série a fim de garantir a distribuição da tensão de fase de forma proporcional a cada uma. Sendo a tensão de Linha (Alimentação ) de 760V podemos deduzir que a tensão de fase será de 440V:</a:t>
            </a:r>
            <a:endParaRPr lang="en-US" altLang="pt-PT" sz="1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27" y="5942239"/>
            <a:ext cx="43068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1175657" y="450125"/>
            <a:ext cx="896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/>
              <a:t>   Placa de Identificação do Motor </a:t>
            </a:r>
            <a:r>
              <a:rPr lang="pt-BR" altLang="pt-BR" sz="2400" dirty="0"/>
              <a:t>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86845" y="6104800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https://www.youtube.com/watch?v=FlJXgSrlD84</a:t>
            </a:r>
          </a:p>
        </p:txBody>
      </p:sp>
      <p:pic>
        <p:nvPicPr>
          <p:cNvPr id="4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2" y="1034325"/>
            <a:ext cx="64150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0" y="476250"/>
            <a:ext cx="896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Placa de Identificação do Motor </a:t>
            </a:r>
            <a:r>
              <a:rPr lang="pt-BR" altLang="pt-BR" sz="2400"/>
              <a:t>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13543" y="2105478"/>
            <a:ext cx="813752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CV</a:t>
            </a:r>
            <a:r>
              <a:rPr lang="pt-BR" altLang="pt-BR" sz="2000" dirty="0"/>
              <a:t>: Potência mecânica do motor em cv. É a potência que o motor pode fornecer, dentro de suas características nominais.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</a:t>
            </a:r>
            <a:r>
              <a:rPr lang="pt-BR" altLang="pt-BR" sz="2000" b="1" dirty="0" err="1"/>
              <a:t>Ip</a:t>
            </a:r>
            <a:r>
              <a:rPr lang="pt-BR" altLang="pt-BR" sz="2000" b="1" dirty="0"/>
              <a:t>/In</a:t>
            </a:r>
            <a:r>
              <a:rPr lang="pt-BR" altLang="pt-BR" sz="2000" dirty="0"/>
              <a:t>: Relação entre as correntes de partida e nominal;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Hz</a:t>
            </a:r>
            <a:r>
              <a:rPr lang="pt-BR" altLang="pt-BR" sz="2000" dirty="0"/>
              <a:t>: </a:t>
            </a:r>
            <a:r>
              <a:rPr lang="pt-BR" altLang="pt-BR" sz="2000" dirty="0" err="1"/>
              <a:t>Freqüência</a:t>
            </a:r>
            <a:r>
              <a:rPr lang="pt-BR" altLang="pt-BR" sz="2000" dirty="0"/>
              <a:t> da tensão de operação do motor;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RPM</a:t>
            </a:r>
            <a:r>
              <a:rPr lang="pt-BR" altLang="pt-BR" sz="2000" dirty="0"/>
              <a:t>: Velocidade do motor na frequência nominal de operação;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7078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0" y="476250"/>
            <a:ext cx="896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Placa de Identificação do Motor </a:t>
            </a:r>
            <a:r>
              <a:rPr lang="pt-BR" altLang="pt-BR" sz="2400"/>
              <a:t>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27088" y="2027101"/>
            <a:ext cx="81375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V</a:t>
            </a:r>
            <a:r>
              <a:rPr lang="pt-BR" altLang="pt-BR" sz="2000" dirty="0"/>
              <a:t>: Tensão de alimentação;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A</a:t>
            </a:r>
            <a:r>
              <a:rPr lang="pt-BR" altLang="pt-BR" sz="2000" dirty="0"/>
              <a:t>: Corrente que o motor absorve da rede quando funciona à potência nominal, sob tensão e frequência nominais;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→ F</a:t>
            </a:r>
            <a:r>
              <a:rPr lang="pt-BR" altLang="pt-BR" sz="2000" dirty="0"/>
              <a:t>.</a:t>
            </a:r>
            <a:r>
              <a:rPr lang="pt-BR" altLang="pt-BR" sz="2000" b="1" dirty="0"/>
              <a:t>S</a:t>
            </a:r>
            <a:r>
              <a:rPr lang="pt-BR" altLang="pt-BR" sz="2000" dirty="0"/>
              <a:t>: Fator de serviço: Fator que aplicado à potência nominal, indica a carga permissível que pode ser aplicada continuamente ao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/>
              <a:t>motor, sob condições especificadas.</a:t>
            </a:r>
          </a:p>
        </p:txBody>
      </p:sp>
    </p:spTree>
    <p:extLst>
      <p:ext uri="{BB962C8B-B14F-4D97-AF65-F5344CB8AC3E}">
        <p14:creationId xmlns:p14="http://schemas.microsoft.com/office/powerpoint/2010/main" val="20481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12" y="1487306"/>
            <a:ext cx="5113337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1175657" y="450125"/>
            <a:ext cx="896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/>
              <a:t>   Placa de Identificação do Motor </a:t>
            </a:r>
            <a:r>
              <a:rPr lang="pt-BR"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0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48131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1244631"/>
            <a:ext cx="7731335" cy="53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4915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1227628"/>
            <a:ext cx="7687126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</a:t>
            </a:r>
            <a:r>
              <a:rPr lang="pt-BR" altLang="pt-BR" sz="2999" b="1"/>
              <a:t>Ligações do M.I.T.</a:t>
            </a:r>
            <a:r>
              <a:rPr lang="pt-BR" altLang="en-US" sz="2999" b="1"/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1533" y="1358552"/>
            <a:ext cx="8814435" cy="20701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 err="1"/>
              <a:t>Estator</a:t>
            </a:r>
            <a:r>
              <a:rPr lang="pt-BR" sz="2142" b="1" dirty="0"/>
              <a:t> </a:t>
            </a:r>
          </a:p>
          <a:p>
            <a:pPr>
              <a:defRPr/>
            </a:pPr>
            <a:r>
              <a:rPr lang="pt-BR" sz="2142" dirty="0"/>
              <a:t> 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Nas ranhuras internas, mostradas na Fig. 2.1, são alojados três enrolamentos idênticos espaçados de 120º el. Os enrolamentos são normalmente de dupla camada, de passo fracionário, com bobinas distribuídas e podem ter seis, nove ou 12 terminais ou pontas.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49" y="3596167"/>
            <a:ext cx="4726877" cy="10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4" y="4767684"/>
            <a:ext cx="6445896" cy="24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0179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0" y="1227628"/>
            <a:ext cx="7595309" cy="52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78" y="3156177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8494078" y="3156177"/>
            <a:ext cx="467042" cy="102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8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120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1220827"/>
            <a:ext cx="7505192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2227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" y="1319363"/>
            <a:ext cx="7561302" cy="52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75" y="1909752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9052560" y="1909752"/>
            <a:ext cx="496389" cy="102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3251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2" y="1227628"/>
            <a:ext cx="7697327" cy="53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427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7" y="1227628"/>
            <a:ext cx="7525596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12" y="1818018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9645968" y="1854926"/>
            <a:ext cx="438558" cy="9886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5299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7" y="1227628"/>
            <a:ext cx="7508593" cy="52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09" y="2450783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8272009" y="3476308"/>
            <a:ext cx="493168" cy="102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1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87" y="0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 dirty="0"/>
              <a:t> Bobinagem do </a:t>
            </a:r>
            <a:r>
              <a:rPr lang="pt-BR" altLang="pt-BR" sz="2999" dirty="0" err="1"/>
              <a:t>Estator</a:t>
            </a:r>
            <a:r>
              <a:rPr lang="pt-BR" altLang="en-US" sz="2999" b="1" dirty="0"/>
              <a:t> </a:t>
            </a:r>
          </a:p>
        </p:txBody>
      </p:sp>
      <p:pic>
        <p:nvPicPr>
          <p:cNvPr id="5632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3" y="1227628"/>
            <a:ext cx="7474586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41" y="2320154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8739051" y="3345679"/>
            <a:ext cx="444138" cy="102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281" y="11127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 dirty="0"/>
              <a:t> Bobinagem do </a:t>
            </a:r>
            <a:r>
              <a:rPr lang="pt-BR" altLang="pt-BR" sz="2999" dirty="0" err="1"/>
              <a:t>Estator</a:t>
            </a:r>
            <a:r>
              <a:rPr lang="pt-BR" altLang="en-US" sz="2999" b="1" dirty="0"/>
              <a:t> </a:t>
            </a:r>
          </a:p>
        </p:txBody>
      </p:sp>
      <p:pic>
        <p:nvPicPr>
          <p:cNvPr id="57347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1319068"/>
            <a:ext cx="7226340" cy="52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18" y="2320154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9378179" y="3345679"/>
            <a:ext cx="431074" cy="1025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6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8371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1227628"/>
            <a:ext cx="6950889" cy="53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59395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99" y="1513281"/>
            <a:ext cx="7029104" cy="54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661423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</a:t>
            </a:r>
            <a:r>
              <a:rPr lang="pt-BR" altLang="pt-BR" sz="2999" b="1"/>
              <a:t>Ligações do M.I.T.</a:t>
            </a:r>
            <a:r>
              <a:rPr lang="pt-BR" altLang="en-US" sz="2999" b="1"/>
              <a:t> </a:t>
            </a:r>
          </a:p>
        </p:txBody>
      </p:sp>
      <p:sp>
        <p:nvSpPr>
          <p:cNvPr id="10243" name="CaixaDeTexto 1"/>
          <p:cNvSpPr txBox="1">
            <a:spLocks noChangeArrowheads="1"/>
          </p:cNvSpPr>
          <p:nvPr/>
        </p:nvSpPr>
        <p:spPr bwMode="auto">
          <a:xfrm>
            <a:off x="986262" y="2130496"/>
            <a:ext cx="8957261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Fig. 2.2 mostra a associação de bobinas em Δ e em Y para um motor de 6 terminais (pontas). A numeração apresentada é um padrão comumente usado.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21" y="3827411"/>
            <a:ext cx="5503921" cy="239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586850" y="6368023"/>
            <a:ext cx="2038507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928" b="1" dirty="0" smtClean="0"/>
              <a:t>Triângulo/ Delta</a:t>
            </a:r>
            <a:endParaRPr lang="pt-BR" altLang="pt-BR" sz="1928" dirty="0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5476794" y="6372783"/>
            <a:ext cx="1010213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928" b="1"/>
              <a:t>Estrela</a:t>
            </a:r>
            <a:endParaRPr lang="pt-BR" altLang="pt-BR" sz="1928"/>
          </a:p>
        </p:txBody>
      </p:sp>
    </p:spTree>
    <p:extLst>
      <p:ext uri="{BB962C8B-B14F-4D97-AF65-F5344CB8AC3E}">
        <p14:creationId xmlns:p14="http://schemas.microsoft.com/office/powerpoint/2010/main" val="755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60419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6" y="1358552"/>
            <a:ext cx="7090315" cy="53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99" y="2786572"/>
            <a:ext cx="2736000" cy="1621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817429" y="2664823"/>
            <a:ext cx="22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6144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7" y="1405947"/>
            <a:ext cx="6947489" cy="53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99" y="2786572"/>
            <a:ext cx="2736000" cy="16213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17429" y="2664823"/>
            <a:ext cx="22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30968" y="4133577"/>
            <a:ext cx="22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33" y="294155"/>
            <a:ext cx="8814435" cy="933473"/>
          </a:xfrm>
        </p:spPr>
        <p:txBody>
          <a:bodyPr/>
          <a:lstStyle/>
          <a:p>
            <a:pPr eaLnBrk="1" hangingPunct="1"/>
            <a:r>
              <a:rPr lang="pt-BR" altLang="pt-BR" sz="2999"/>
              <a:t> Bobinagem do Estator</a:t>
            </a:r>
            <a:r>
              <a:rPr lang="pt-BR" altLang="en-US" sz="2999" b="1"/>
              <a:t> </a:t>
            </a:r>
          </a:p>
        </p:txBody>
      </p:sp>
      <p:pic>
        <p:nvPicPr>
          <p:cNvPr id="62467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6" y="1227628"/>
            <a:ext cx="6978094" cy="54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99" y="2786572"/>
            <a:ext cx="2736000" cy="16213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817429" y="2664823"/>
            <a:ext cx="22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30968" y="4133577"/>
            <a:ext cx="22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955859" y="4039905"/>
            <a:ext cx="22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978" y="664824"/>
            <a:ext cx="8814435" cy="9334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999" kern="0" dirty="0"/>
              <a:t> Bobinagem do Estator</a:t>
            </a:r>
            <a:r>
              <a:rPr lang="pt-BR" altLang="en-US" sz="2999" b="1" kern="0" dirty="0"/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6" y="3349621"/>
            <a:ext cx="1955363" cy="21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14" y="2679697"/>
            <a:ext cx="5876290" cy="28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CaixaDeTexto 1"/>
          <p:cNvSpPr txBox="1">
            <a:spLocks noChangeArrowheads="1"/>
          </p:cNvSpPr>
          <p:nvPr/>
        </p:nvSpPr>
        <p:spPr bwMode="auto">
          <a:xfrm>
            <a:off x="698908" y="1883950"/>
            <a:ext cx="462825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Duplo Delta</a:t>
            </a:r>
          </a:p>
        </p:txBody>
      </p:sp>
    </p:spTree>
    <p:extLst>
      <p:ext uri="{BB962C8B-B14F-4D97-AF65-F5344CB8AC3E}">
        <p14:creationId xmlns:p14="http://schemas.microsoft.com/office/powerpoint/2010/main" val="32828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267201" y="2684206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267201" y="3578942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65523" y="46707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46446" y="911242"/>
            <a:ext cx="492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/>
              <a:t>https://www.youtube.com/watch?v=T9QmCx-ax-o</a:t>
            </a:r>
            <a:endParaRPr lang="pt-BR" altLang="pt-BR" dirty="0"/>
          </a:p>
        </p:txBody>
      </p:sp>
      <p:sp>
        <p:nvSpPr>
          <p:cNvPr id="4" name="Retângulo 3"/>
          <p:cNvSpPr/>
          <p:nvPr/>
        </p:nvSpPr>
        <p:spPr>
          <a:xfrm>
            <a:off x="4440798" y="1651283"/>
            <a:ext cx="473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/>
              <a:t>https://www.youtube.com/watch?v=FlJXgSrlD84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6"/>
          <p:cNvSpPr txBox="1">
            <a:spLocks noChangeArrowheads="1"/>
          </p:cNvSpPr>
          <p:nvPr/>
        </p:nvSpPr>
        <p:spPr bwMode="auto">
          <a:xfrm>
            <a:off x="533978" y="658022"/>
            <a:ext cx="9601680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   </a:t>
            </a:r>
            <a:r>
              <a:rPr lang="pt-BR" altLang="pt-BR" sz="2571" b="1"/>
              <a:t>LIGAÇÃO MOTOR DE 6 PONTAS  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860439" y="1878849"/>
            <a:ext cx="8947060" cy="15757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en-US" sz="1928" b="1" dirty="0"/>
              <a:t>1 → Triângulo</a:t>
            </a:r>
            <a:r>
              <a:rPr lang="pt-BR" altLang="en-US" sz="1928" dirty="0"/>
              <a:t>: Com a tensão nominal do enrolamento de fase igual a 220 V (ver figura 2.1a);</a:t>
            </a:r>
          </a:p>
          <a:p>
            <a:pPr eaLnBrk="1" hangingPunct="1">
              <a:defRPr/>
            </a:pPr>
            <a:endParaRPr lang="pt-BR" altLang="en-US" sz="1928" dirty="0"/>
          </a:p>
          <a:p>
            <a:pPr eaLnBrk="1" hangingPunct="1">
              <a:defRPr/>
            </a:pPr>
            <a:r>
              <a:rPr lang="pt-BR" altLang="en-US" sz="1928" b="1" dirty="0"/>
              <a:t>2 → Estrela</a:t>
            </a:r>
            <a:r>
              <a:rPr lang="pt-BR" altLang="en-US" sz="1928" dirty="0"/>
              <a:t>: Com o enrolamento conectado em estrela a tensão de linha passa a ser √3 vezes a tensão do enrolamento em Δ (√3. 220 = 380V) (ver figura 2.1b);</a:t>
            </a:r>
            <a:endParaRPr lang="en-US" altLang="en-US" sz="1928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4315401"/>
            <a:ext cx="6765554" cy="15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37164" y="6590423"/>
            <a:ext cx="8022088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928"/>
              <a:t>Fig. 2.1 – Ligações triângulo e estrela de um motor 6 terminais</a:t>
            </a:r>
            <a:endParaRPr lang="en-US" altLang="en-US" sz="1928"/>
          </a:p>
        </p:txBody>
      </p:sp>
      <p:sp>
        <p:nvSpPr>
          <p:cNvPr id="11270" name="CaixaDeTexto 1"/>
          <p:cNvSpPr txBox="1">
            <a:spLocks noChangeArrowheads="1"/>
          </p:cNvSpPr>
          <p:nvPr/>
        </p:nvSpPr>
        <p:spPr bwMode="auto">
          <a:xfrm>
            <a:off x="2848106" y="6243559"/>
            <a:ext cx="693729" cy="2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285"/>
              <a:t>(a)</a:t>
            </a:r>
          </a:p>
        </p:txBody>
      </p:sp>
      <p:sp>
        <p:nvSpPr>
          <p:cNvPr id="11271" name="Retângulo 2"/>
          <p:cNvSpPr>
            <a:spLocks noChangeArrowheads="1"/>
          </p:cNvSpPr>
          <p:nvPr/>
        </p:nvSpPr>
        <p:spPr bwMode="auto">
          <a:xfrm>
            <a:off x="6549694" y="6173846"/>
            <a:ext cx="385042" cy="2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285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9669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79388" y="614363"/>
            <a:ext cx="89646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 b="1"/>
              <a:t>LIGAÇÃO MOTOR DE 6 PONTAS  </a:t>
            </a:r>
          </a:p>
        </p:txBody>
      </p:sp>
      <p:pic>
        <p:nvPicPr>
          <p:cNvPr id="10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08818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684213" y="63087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https://www.youtube.com/watch?v=T9QmCx-ax-o</a:t>
            </a:r>
          </a:p>
        </p:txBody>
      </p:sp>
    </p:spTree>
    <p:extLst>
      <p:ext uri="{BB962C8B-B14F-4D97-AF65-F5344CB8AC3E}">
        <p14:creationId xmlns:p14="http://schemas.microsoft.com/office/powerpoint/2010/main" val="27218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85763" y="20701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Para um motor de nove terminais as associações são apresentadas na Fig. 2.3.</a:t>
            </a: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13100"/>
            <a:ext cx="70675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9388" y="614363"/>
            <a:ext cx="89646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 b="1"/>
              <a:t>LIGAÇÃO MOTOR DE 9 PONTAS  </a:t>
            </a:r>
          </a:p>
        </p:txBody>
      </p:sp>
    </p:spTree>
    <p:extLst>
      <p:ext uri="{BB962C8B-B14F-4D97-AF65-F5344CB8AC3E}">
        <p14:creationId xmlns:p14="http://schemas.microsoft.com/office/powerpoint/2010/main" val="25303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850" y="1417638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Para um motor de 12 terminais as associações possíveis são apresentadas na Fig. 2.4.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349500"/>
            <a:ext cx="53625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179388" y="614363"/>
            <a:ext cx="89646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 b="1"/>
              <a:t>LIGAÇÃO MOTOR DE 12 PONTAS  </a:t>
            </a:r>
          </a:p>
        </p:txBody>
      </p:sp>
    </p:spTree>
    <p:extLst>
      <p:ext uri="{BB962C8B-B14F-4D97-AF65-F5344CB8AC3E}">
        <p14:creationId xmlns:p14="http://schemas.microsoft.com/office/powerpoint/2010/main" val="31511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288" y="1196975"/>
            <a:ext cx="84248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latin typeface="Arial" charset="0"/>
                <a:cs typeface="Arial" charset="0"/>
              </a:rPr>
              <a:t>No caso do motor de 12 terminais, existem quatro tipos possíveis de ligação: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pt-BR" dirty="0">
                <a:latin typeface="Arial" charset="0"/>
                <a:cs typeface="Arial" charset="0"/>
              </a:rPr>
              <a:t>Triângulo em paralelo: a tensão nominal é 220 V (ver figura 2.2)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pt-BR" dirty="0">
                <a:latin typeface="Arial" charset="0"/>
                <a:cs typeface="Arial" charset="0"/>
              </a:rPr>
              <a:t>Estrela em paralelo: a tensão nominal é 380 V (ver figura 2.2)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pt-BR" dirty="0">
                <a:latin typeface="Arial" charset="0"/>
                <a:cs typeface="Arial" charset="0"/>
              </a:rPr>
              <a:t>Triângulo em série: a tensão nominal é 440 V (ver figura 2.2)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pt-BR" dirty="0">
                <a:latin typeface="Arial" charset="0"/>
                <a:cs typeface="Arial" charset="0"/>
              </a:rPr>
              <a:t>Estrela em série: a tensão nominal é 760 V (ver figura 2.2)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01925"/>
            <a:ext cx="71358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149725"/>
            <a:ext cx="73802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644525" y="6357938"/>
            <a:ext cx="790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PT" sz="1800"/>
              <a:t>Fig. 2.2 – Ligações estrela – triângulo em um motor de 12 terminais</a:t>
            </a:r>
            <a:endParaRPr lang="en-US" altLang="pt-PT" sz="1800"/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25413" y="503238"/>
            <a:ext cx="8964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 b="1"/>
              <a:t>LIGAÇÃO MOTOR DE 12 PONTAS  </a:t>
            </a:r>
          </a:p>
        </p:txBody>
      </p:sp>
    </p:spTree>
    <p:extLst>
      <p:ext uri="{BB962C8B-B14F-4D97-AF65-F5344CB8AC3E}">
        <p14:creationId xmlns:p14="http://schemas.microsoft.com/office/powerpoint/2010/main" val="31256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0" y="769938"/>
            <a:ext cx="8964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   </a:t>
            </a:r>
            <a:r>
              <a:rPr lang="pt-BR" altLang="pt-BR" sz="2400"/>
              <a:t>LIGAÇÃO MOTOR DE 12 PONTAS  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341313" y="1711325"/>
            <a:ext cx="82819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PT" sz="2000" dirty="0"/>
              <a:t>A união dos terminais segue uma determinada ordem padrão. Existe uma regra prática para fazê-lo: numera-se sempre os terminais de fora com 1, 2 e 3 e ligam-se os terminais restantes. No caso do motor de 12 terminais deve-se ainda associar as séries e os paralelos com as bobinas correspondentes, como por exemplo paralelo (1-4 com 7-10).</a:t>
            </a:r>
            <a:endParaRPr lang="en-US" altLang="pt-PT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1825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752</Words>
  <Application>Microsoft Office PowerPoint</Application>
  <PresentationFormat>Personalizar</PresentationFormat>
  <Paragraphs>98</Paragraphs>
  <Slides>34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 Ligações do M.I.T. </vt:lpstr>
      <vt:lpstr> Ligações do M.I.T.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 Bobinagem do Estator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aluno</cp:lastModifiedBy>
  <cp:revision>126</cp:revision>
  <dcterms:created xsi:type="dcterms:W3CDTF">2022-01-16T23:09:25Z</dcterms:created>
  <dcterms:modified xsi:type="dcterms:W3CDTF">2022-04-07T18:00:41Z</dcterms:modified>
</cp:coreProperties>
</file>